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4"/>
  </p:notesMasterIdLst>
  <p:sldIdLst>
    <p:sldId id="416" r:id="rId2"/>
    <p:sldId id="417" r:id="rId3"/>
    <p:sldId id="418" r:id="rId4"/>
    <p:sldId id="419" r:id="rId5"/>
    <p:sldId id="420" r:id="rId6"/>
    <p:sldId id="421" r:id="rId7"/>
    <p:sldId id="422" r:id="rId8"/>
    <p:sldId id="423" r:id="rId9"/>
    <p:sldId id="424" r:id="rId10"/>
    <p:sldId id="425" r:id="rId11"/>
    <p:sldId id="426" r:id="rId12"/>
    <p:sldId id="427" r:id="rId13"/>
    <p:sldId id="428" r:id="rId14"/>
    <p:sldId id="429" r:id="rId15"/>
    <p:sldId id="430" r:id="rId16"/>
    <p:sldId id="431" r:id="rId17"/>
    <p:sldId id="448" r:id="rId18"/>
    <p:sldId id="433" r:id="rId19"/>
    <p:sldId id="434" r:id="rId20"/>
    <p:sldId id="435" r:id="rId21"/>
    <p:sldId id="436" r:id="rId22"/>
    <p:sldId id="437" r:id="rId23"/>
    <p:sldId id="438" r:id="rId24"/>
    <p:sldId id="439" r:id="rId25"/>
    <p:sldId id="440" r:id="rId26"/>
    <p:sldId id="441" r:id="rId27"/>
    <p:sldId id="442" r:id="rId28"/>
    <p:sldId id="443" r:id="rId29"/>
    <p:sldId id="444" r:id="rId30"/>
    <p:sldId id="445" r:id="rId31"/>
    <p:sldId id="446" r:id="rId32"/>
    <p:sldId id="449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52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orient="horz" pos="2304">
          <p15:clr>
            <a:srgbClr val="A4A3A4"/>
          </p15:clr>
        </p15:guide>
        <p15:guide id="4" orient="horz" pos="3792">
          <p15:clr>
            <a:srgbClr val="A4A3A4"/>
          </p15:clr>
        </p15:guide>
        <p15:guide id="5" pos="2880">
          <p15:clr>
            <a:srgbClr val="A4A3A4"/>
          </p15:clr>
        </p15:guide>
        <p15:guide id="6" pos="5520">
          <p15:clr>
            <a:srgbClr val="A4A3A4"/>
          </p15:clr>
        </p15:guide>
        <p15:guide id="7" pos="480">
          <p15:clr>
            <a:srgbClr val="A4A3A4"/>
          </p15:clr>
        </p15:guide>
        <p15:guide id="8" pos="4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CAE8"/>
    <a:srgbClr val="BEB5F7"/>
    <a:srgbClr val="B1D9F6"/>
    <a:srgbClr val="B9D7ED"/>
    <a:srgbClr val="B7D6ED"/>
    <a:srgbClr val="BCD6E8"/>
    <a:srgbClr val="ADB5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8" autoAdjust="0"/>
    <p:restoredTop sz="99647" autoAdjust="0"/>
  </p:normalViewPr>
  <p:slideViewPr>
    <p:cSldViewPr>
      <p:cViewPr>
        <p:scale>
          <a:sx n="101" d="100"/>
          <a:sy n="101" d="100"/>
        </p:scale>
        <p:origin x="570" y="888"/>
      </p:cViewPr>
      <p:guideLst>
        <p:guide orient="horz" pos="1152"/>
        <p:guide orient="horz" pos="4032"/>
        <p:guide orient="horz" pos="2304"/>
        <p:guide orient="horz" pos="3792"/>
        <p:guide pos="2880"/>
        <p:guide pos="5520"/>
        <p:guide pos="480"/>
        <p:guide pos="4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13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E47351FD-CCE3-44CF-8659-9AE8B4E804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356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F9967-C71D-4845-A9EE-30FC3739095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63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F9967-C71D-4845-A9EE-30FC3739095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456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F9967-C71D-4845-A9EE-30FC3739095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422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F9967-C71D-4845-A9EE-30FC3739095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216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F9967-C71D-4845-A9EE-30FC3739095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55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F9967-C71D-4845-A9EE-30FC3739095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709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29057" indent="-280406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21626" indent="-224325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570276" indent="-224325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18927" indent="-224325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D903B10F-5458-4210-834F-CFB5CD75AFAB}" type="slidenum">
              <a:rPr lang="en-US" altLang="en-US" smtClean="0">
                <a:solidFill>
                  <a:prstClr val="black"/>
                </a:solidFill>
                <a:latin typeface="Times New Roman" charset="0"/>
              </a:rPr>
              <a:pPr eaLnBrk="1" hangingPunct="1"/>
              <a:t>15</a:t>
            </a:fld>
            <a:endParaRPr lang="en-US" altLang="en-US" dirty="0" smtClean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615" y="4267513"/>
            <a:ext cx="5028579" cy="4114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5237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F9967-C71D-4845-A9EE-30FC3739095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96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F9967-C71D-4845-A9EE-30FC3739095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847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F9967-C71D-4845-A9EE-30FC3739095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6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F9967-C71D-4845-A9EE-30FC3739095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133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F9967-C71D-4845-A9EE-30FC3739095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71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F9967-C71D-4845-A9EE-30FC3739095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086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F9967-C71D-4845-A9EE-30FC3739095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116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F9967-C71D-4845-A9EE-30FC3739095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9695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F9967-C71D-4845-A9EE-30FC3739095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3371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F9967-C71D-4845-A9EE-30FC3739095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5258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F9967-C71D-4845-A9EE-30FC3739095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3534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F9967-C71D-4845-A9EE-30FC3739095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6625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F9967-C71D-4845-A9EE-30FC3739095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6377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F9967-C71D-4845-A9EE-30FC3739095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1130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29057" indent="-280406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21626" indent="-224325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570276" indent="-224325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18927" indent="-224325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D903B10F-5458-4210-834F-CFB5CD75AFAB}" type="slidenum">
              <a:rPr lang="en-US" altLang="en-US" smtClean="0">
                <a:solidFill>
                  <a:prstClr val="black"/>
                </a:solidFill>
                <a:latin typeface="Times New Roman" charset="0"/>
              </a:rPr>
              <a:pPr eaLnBrk="1" hangingPunct="1"/>
              <a:t>29</a:t>
            </a:fld>
            <a:endParaRPr lang="en-US" altLang="en-US" dirty="0" smtClean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615" y="4267513"/>
            <a:ext cx="5028579" cy="4114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246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F9967-C71D-4845-A9EE-30FC3739095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38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F9967-C71D-4845-A9EE-30FC3739095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2694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F9967-C71D-4845-A9EE-30FC3739095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291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F9967-C71D-4845-A9EE-30FC3739095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83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F9967-C71D-4845-A9EE-30FC3739095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34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F9967-C71D-4845-A9EE-30FC3739095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56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F9967-C71D-4845-A9EE-30FC3739095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555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F9967-C71D-4845-A9EE-30FC3739095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8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F9967-C71D-4845-A9EE-30FC3739095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31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9" b="12744"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pic>
        <p:nvPicPr>
          <p:cNvPr id="6" name="Picture 9" descr="sq plain 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2000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1447800"/>
            <a:ext cx="9144000" cy="381000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dirty="0" smtClean="0"/>
              <a:t>Boating Skills And Seamanship</a:t>
            </a:r>
          </a:p>
        </p:txBody>
      </p:sp>
      <p:pic>
        <p:nvPicPr>
          <p:cNvPr id="8" name="Picture 11" descr="footer Aux 3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2273300" y="6581775"/>
            <a:ext cx="4597400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/>
              <a:t>Copyright 2014 - Coast Guard Auxiliary Association, Inc. 14th ed.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66925" y="104775"/>
            <a:ext cx="6543675" cy="1295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FCB1E0A0-E042-401D-B85E-9899FDB732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232506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C8F01-ED3D-4BD8-AB79-09035A2B0F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266207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0764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769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25542-30AD-4B69-A0F5-99F695129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07125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2609B-C713-473B-9F69-A5D126ABD9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89548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D2271-289C-4A14-BE08-7D94877B3C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537735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812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8268B-C4E3-4233-A8F5-833DEEDCBE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612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B0CA9-7BA4-42BE-8BB0-CC707DBAD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084533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5BC82-7CBA-4F2D-9666-07FBC9631E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696747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16368-9CA2-48F0-BBEB-6344215FCC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6248400"/>
            <a:ext cx="3962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679194362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DEF7-7217-447A-AE2C-B9D67FBA10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6248400"/>
            <a:ext cx="3962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088090525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99BBC-BFF1-4082-8BDA-9698BEF9F1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2834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3917261-4450-43E5-9A2F-A08A2C7F4D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</a:t>
            </a:r>
          </a:p>
        </p:txBody>
      </p:sp>
      <p:pic>
        <p:nvPicPr>
          <p:cNvPr id="1029" name="Picture 9" descr="sq plain blu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0858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0"/>
          <p:cNvSpPr>
            <a:spLocks noChangeArrowheads="1"/>
          </p:cNvSpPr>
          <p:nvPr/>
        </p:nvSpPr>
        <p:spPr bwMode="auto">
          <a:xfrm>
            <a:off x="0" y="838200"/>
            <a:ext cx="9144000" cy="381000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dirty="0" smtClean="0"/>
              <a:t>Boating Skills And Seamanship</a:t>
            </a:r>
          </a:p>
        </p:txBody>
      </p:sp>
      <p:pic>
        <p:nvPicPr>
          <p:cNvPr id="1031" name="Picture 11" descr="1emplem cle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56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dirty="0" smtClean="0"/>
              <a:t>      Copyright 2014 - Coast Guard Auxiliary Association, Inc. 14th 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4" r:id="rId7"/>
    <p:sldLayoutId id="2147484075" r:id="rId8"/>
    <p:sldLayoutId id="2147484070" r:id="rId9"/>
    <p:sldLayoutId id="2147484071" r:id="rId10"/>
    <p:sldLayoutId id="2147484072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5A0093-340B-4667-BF56-698D30495038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123" name="Rectangle 19"/>
          <p:cNvSpPr>
            <a:spLocks noChangeArrowheads="1"/>
          </p:cNvSpPr>
          <p:nvPr/>
        </p:nvSpPr>
        <p:spPr bwMode="auto">
          <a:xfrm>
            <a:off x="0" y="0"/>
            <a:ext cx="198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sz="1400" dirty="0"/>
              <a:t>Chapter</a:t>
            </a:r>
          </a:p>
          <a:p>
            <a:pPr algn="ctr" eaLnBrk="1" hangingPunct="1"/>
            <a:r>
              <a:rPr lang="en-US" altLang="en-US" sz="4800" b="1" dirty="0"/>
              <a:t>7</a:t>
            </a:r>
          </a:p>
        </p:txBody>
      </p:sp>
      <p:sp>
        <p:nvSpPr>
          <p:cNvPr id="5124" name="Rectangle 8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2590800" y="6397625"/>
            <a:ext cx="39624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dirty="0"/>
              <a:t>Copyright 2014 - Coast Guard Auxiliary Association, Inc. 14th ed.</a:t>
            </a:r>
          </a:p>
        </p:txBody>
      </p:sp>
      <p:pic>
        <p:nvPicPr>
          <p:cNvPr id="5125" name="Picture 6" descr="AU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dirty="0" smtClean="0"/>
              <a:t>Inland Boating</a:t>
            </a:r>
          </a:p>
        </p:txBody>
      </p:sp>
    </p:spTree>
    <p:extLst>
      <p:ext uri="{BB962C8B-B14F-4D97-AF65-F5344CB8AC3E}">
        <p14:creationId xmlns:p14="http://schemas.microsoft.com/office/powerpoint/2010/main" val="376738519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0947B861-DE68-4643-8152-D2FF2772223A}" type="slidenum">
              <a:rPr lang="en-US" altLang="en-US" sz="1400" smtClean="0"/>
              <a:pPr eaLnBrk="1" hangingPunct="1"/>
              <a:t>10</a:t>
            </a:fld>
            <a:endParaRPr lang="en-US" altLang="en-US" sz="1400" dirty="0" smtClean="0"/>
          </a:p>
        </p:txBody>
      </p:sp>
      <p:pic>
        <p:nvPicPr>
          <p:cNvPr id="17411" name="Picture 4" descr="Fig 7-4a-resiz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Inland Navigation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5334000" cy="495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Western Rivers ATONS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</a:rPr>
              <a:t>Mile Markers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</a:rPr>
              <a:t>Passing </a:t>
            </a:r>
            <a:r>
              <a:rPr lang="en-US" altLang="en-US" dirty="0" err="1" smtClean="0">
                <a:solidFill>
                  <a:schemeClr val="bg1"/>
                </a:solidFill>
              </a:rPr>
              <a:t>Daymarks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</a:rPr>
              <a:t>Buoys are not marked on chart</a:t>
            </a:r>
          </a:p>
        </p:txBody>
      </p:sp>
    </p:spTree>
    <p:extLst>
      <p:ext uri="{BB962C8B-B14F-4D97-AF65-F5344CB8AC3E}">
        <p14:creationId xmlns:p14="http://schemas.microsoft.com/office/powerpoint/2010/main" val="5449714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F189D436-64A7-4F66-867E-351A793F2AC1}" type="slidenum">
              <a:rPr lang="en-US" altLang="en-US" sz="1400" smtClean="0"/>
              <a:pPr eaLnBrk="1" hangingPunct="1"/>
              <a:t>11</a:t>
            </a:fld>
            <a:endParaRPr lang="en-US" altLang="en-US" sz="1400" dirty="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Inland Navigation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Uniform State Waterways Marking System</a:t>
            </a:r>
          </a:p>
          <a:p>
            <a:pPr lvl="1" eaLnBrk="1" hangingPunct="1"/>
            <a:r>
              <a:rPr lang="en-US" altLang="en-US" dirty="0" smtClean="0"/>
              <a:t>Three types of markers</a:t>
            </a:r>
          </a:p>
          <a:p>
            <a:pPr lvl="2" eaLnBrk="1" hangingPunct="1"/>
            <a:r>
              <a:rPr lang="en-US" altLang="en-US" dirty="0" smtClean="0"/>
              <a:t>Regulatory</a:t>
            </a:r>
          </a:p>
          <a:p>
            <a:pPr lvl="2" eaLnBrk="1" hangingPunct="1"/>
            <a:r>
              <a:rPr lang="en-US" altLang="en-US" dirty="0" smtClean="0"/>
              <a:t>ATONS</a:t>
            </a:r>
          </a:p>
          <a:p>
            <a:pPr lvl="2" eaLnBrk="1" hangingPunct="1"/>
            <a:r>
              <a:rPr lang="en-US" altLang="en-US" dirty="0" smtClean="0"/>
              <a:t>Mooring</a:t>
            </a:r>
          </a:p>
          <a:p>
            <a:pPr marL="457200" lvl="1" indent="0" eaLnBrk="1" hangingPunct="1">
              <a:buNone/>
            </a:pPr>
            <a:r>
              <a:rPr lang="en-US" alt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92639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/>
              <a:t>INFORMATION and REGULATORY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F7BF6F3D-34C0-4246-BC0D-CB0FE5E4F72B}" type="slidenum">
              <a:rPr lang="en-US" altLang="en-US" sz="1400" smtClean="0"/>
              <a:pPr eaLnBrk="1" hangingPunct="1"/>
              <a:t>12</a:t>
            </a:fld>
            <a:endParaRPr lang="en-US" altLang="en-US" sz="1400" dirty="0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219200"/>
            <a:ext cx="846772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0104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9188AC45-411D-4D67-B9C0-ED45D455F305}" type="slidenum">
              <a:rPr lang="en-US" altLang="en-US" sz="1400" smtClean="0"/>
              <a:pPr eaLnBrk="1" hangingPunct="1"/>
              <a:t>13</a:t>
            </a:fld>
            <a:endParaRPr lang="en-US" altLang="en-US" sz="1400" dirty="0" smtClean="0"/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0" y="3429000"/>
            <a:ext cx="9144000" cy="297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Inland Seamanship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772400" cy="1752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Changing water depths and current speeds represent dangers</a:t>
            </a:r>
          </a:p>
        </p:txBody>
      </p:sp>
      <p:pic>
        <p:nvPicPr>
          <p:cNvPr id="21510" name="Picture 7" descr="Fig 7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25850"/>
            <a:ext cx="66294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-76200" y="2667000"/>
            <a:ext cx="9144000" cy="1905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31409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B3B12A3A-7622-4A58-8FD2-DC0ED3D48C6D}" type="slidenum">
              <a:rPr lang="en-US" altLang="en-US" sz="1400" smtClean="0"/>
              <a:pPr eaLnBrk="1" hangingPunct="1"/>
              <a:t>14</a:t>
            </a:fld>
            <a:endParaRPr lang="en-US" altLang="en-US" sz="1400" dirty="0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Inland Seamanship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458200" cy="495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Hazards of lakes</a:t>
            </a:r>
          </a:p>
          <a:p>
            <a:pPr lvl="1" eaLnBrk="1" hangingPunct="1"/>
            <a:r>
              <a:rPr lang="en-US" altLang="en-US" sz="2800" dirty="0" smtClean="0"/>
              <a:t>Spring fed lakes present hypothermia risks</a:t>
            </a:r>
          </a:p>
          <a:p>
            <a:pPr lvl="1" eaLnBrk="1" hangingPunct="1"/>
            <a:r>
              <a:rPr lang="en-US" altLang="en-US" sz="2800" dirty="0" smtClean="0"/>
              <a:t>Submerged objects</a:t>
            </a:r>
          </a:p>
          <a:p>
            <a:pPr lvl="1" eaLnBrk="1" hangingPunct="1"/>
            <a:r>
              <a:rPr lang="en-US" altLang="en-US" sz="2800" dirty="0" smtClean="0"/>
              <a:t>Lake water levels</a:t>
            </a:r>
          </a:p>
          <a:p>
            <a:pPr lvl="1" eaLnBrk="1" hangingPunct="1"/>
            <a:r>
              <a:rPr lang="en-US" altLang="en-US" sz="2800" dirty="0" smtClean="0"/>
              <a:t>During high water be aware of low overhead clearances</a:t>
            </a:r>
          </a:p>
          <a:p>
            <a:pPr lvl="1" eaLnBrk="1" hangingPunct="1"/>
            <a:r>
              <a:rPr lang="en-US" altLang="en-US" sz="2800" dirty="0" smtClean="0"/>
              <a:t>Down stream of Dams turbulent and  dangerous</a:t>
            </a:r>
          </a:p>
          <a:p>
            <a:pPr lvl="1" eaLnBrk="1" hangingPunct="1"/>
            <a:r>
              <a:rPr lang="en-US" altLang="en-US" sz="2800" dirty="0" smtClean="0"/>
              <a:t>Learn Local Conditions!</a:t>
            </a:r>
          </a:p>
        </p:txBody>
      </p:sp>
    </p:spTree>
    <p:extLst>
      <p:ext uri="{BB962C8B-B14F-4D97-AF65-F5344CB8AC3E}">
        <p14:creationId xmlns:p14="http://schemas.microsoft.com/office/powerpoint/2010/main" val="41182759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9B58E9C2-ED8A-4F5F-AA68-83A439CAD49A}" type="slidenum">
              <a:rPr lang="en-US" altLang="en-US" sz="1400" smtClean="0">
                <a:solidFill>
                  <a:srgbClr val="FFFFFF"/>
                </a:solidFill>
              </a:rPr>
              <a:pPr eaLnBrk="1" hangingPunct="1"/>
              <a:t>15</a:t>
            </a:fld>
            <a:endParaRPr lang="en-US" alt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>
                <a:solidFill>
                  <a:srgbClr val="00B050"/>
                </a:solidFill>
              </a:rPr>
              <a:t>Student Activity</a:t>
            </a:r>
          </a:p>
        </p:txBody>
      </p:sp>
      <p:sp>
        <p:nvSpPr>
          <p:cNvPr id="3584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25320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As you travel upstream which bank is on your Port side?</a:t>
            </a:r>
          </a:p>
          <a:p>
            <a:pPr marL="514350" indent="-514350">
              <a:buAutoNum type="arabicPeriod"/>
            </a:pPr>
            <a:r>
              <a:rPr lang="en-US" altLang="en-US" sz="2800" dirty="0" smtClean="0"/>
              <a:t>Right</a:t>
            </a:r>
          </a:p>
          <a:p>
            <a:pPr marL="514350" indent="-514350">
              <a:buAutoNum type="arabicPeriod"/>
            </a:pPr>
            <a:r>
              <a:rPr lang="en-US" altLang="en-US" sz="2800" dirty="0" smtClean="0"/>
              <a:t>Left</a:t>
            </a:r>
          </a:p>
          <a:p>
            <a:pPr marL="514350" indent="-514350">
              <a:buAutoNum type="arabicPeriod"/>
            </a:pPr>
            <a:r>
              <a:rPr lang="en-US" altLang="en-US" sz="2800" dirty="0" smtClean="0"/>
              <a:t>Left Descending Bank</a:t>
            </a:r>
          </a:p>
        </p:txBody>
      </p:sp>
      <p:sp>
        <p:nvSpPr>
          <p:cNvPr id="45065" name="Rectangle 6"/>
          <p:cNvSpPr>
            <a:spLocks noChangeArrowheads="1"/>
          </p:cNvSpPr>
          <p:nvPr/>
        </p:nvSpPr>
        <p:spPr bwMode="auto">
          <a:xfrm>
            <a:off x="4876800" y="1841499"/>
            <a:ext cx="4267200" cy="1905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5066" name="Rectangle 9"/>
          <p:cNvSpPr>
            <a:spLocks noChangeArrowheads="1"/>
          </p:cNvSpPr>
          <p:nvPr/>
        </p:nvSpPr>
        <p:spPr bwMode="auto">
          <a:xfrm>
            <a:off x="4800600" y="1841499"/>
            <a:ext cx="152400" cy="4616451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2031999"/>
            <a:ext cx="421005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460501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Right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7299813">
            <a:off x="5089807" y="3218657"/>
            <a:ext cx="289213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Right Descending Bank</a:t>
            </a:r>
            <a:endParaRPr lang="en-US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7038975" y="2971800"/>
            <a:ext cx="276225" cy="6858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909387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E793D60F-310F-4967-A6F2-A43D6E8873CA}" type="slidenum">
              <a:rPr lang="en-US" altLang="en-US" sz="1400" smtClean="0"/>
              <a:pPr eaLnBrk="1" hangingPunct="1"/>
              <a:t>16</a:t>
            </a:fld>
            <a:endParaRPr lang="en-US" altLang="en-US" sz="1400" dirty="0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River Currents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River </a:t>
            </a:r>
            <a:r>
              <a:rPr lang="en-US" altLang="en-US" dirty="0"/>
              <a:t>C</a:t>
            </a:r>
            <a:r>
              <a:rPr lang="en-US" altLang="en-US" dirty="0" smtClean="0"/>
              <a:t>urrents</a:t>
            </a:r>
          </a:p>
          <a:p>
            <a:pPr lvl="1" eaLnBrk="1" hangingPunct="1"/>
            <a:r>
              <a:rPr lang="en-US" altLang="en-US" dirty="0" smtClean="0"/>
              <a:t>Can be quite strong</a:t>
            </a:r>
          </a:p>
          <a:p>
            <a:pPr lvl="1" eaLnBrk="1" hangingPunct="1"/>
            <a:r>
              <a:rPr lang="en-US" altLang="en-US" dirty="0" smtClean="0"/>
              <a:t>Are concentrated in the channel</a:t>
            </a:r>
          </a:p>
          <a:p>
            <a:pPr lvl="1" eaLnBrk="1" hangingPunct="1"/>
            <a:r>
              <a:rPr lang="en-US" altLang="en-US" dirty="0" smtClean="0"/>
              <a:t>Hinder movement up stream</a:t>
            </a:r>
          </a:p>
          <a:p>
            <a:pPr lvl="1" eaLnBrk="1" hangingPunct="1"/>
            <a:r>
              <a:rPr lang="en-US" altLang="en-US" dirty="0" smtClean="0"/>
              <a:t>Aid movement down stream</a:t>
            </a:r>
          </a:p>
          <a:p>
            <a:pPr lvl="1" eaLnBrk="1" hangingPunct="1"/>
            <a:r>
              <a:rPr lang="en-US" altLang="en-US" dirty="0"/>
              <a:t>May run in different directions at different </a:t>
            </a:r>
            <a:r>
              <a:rPr lang="en-US" altLang="en-US" dirty="0" smtClean="0"/>
              <a:t>depths</a:t>
            </a:r>
          </a:p>
          <a:p>
            <a:pPr lvl="1" eaLnBrk="1" hangingPunct="1"/>
            <a:r>
              <a:rPr lang="en-US" altLang="en-US" dirty="0" smtClean="0"/>
              <a:t>Right of way given to down bound vessels</a:t>
            </a:r>
            <a:endParaRPr lang="en-US" altLang="en-US" dirty="0"/>
          </a:p>
          <a:p>
            <a:pPr marL="457200" lvl="1" indent="0" eaLnBrk="1" hangingPunct="1"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7940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16E6D7E0-4782-41F2-B379-6EED0A8F633F}" type="slidenum">
              <a:rPr lang="en-US" altLang="en-US" sz="1400" smtClean="0"/>
              <a:pPr eaLnBrk="1" hangingPunct="1"/>
              <a:t>17</a:t>
            </a:fld>
            <a:endParaRPr lang="en-US" altLang="en-US" sz="1400" dirty="0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River Currents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50292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River bends</a:t>
            </a:r>
          </a:p>
          <a:p>
            <a:pPr lvl="1" eaLnBrk="1" hangingPunct="1"/>
            <a:r>
              <a:rPr lang="en-US" altLang="en-US" dirty="0" smtClean="0"/>
              <a:t>Outside bend  </a:t>
            </a:r>
            <a:r>
              <a:rPr lang="en-US" altLang="en-US" sz="1800" dirty="0" smtClean="0"/>
              <a:t>(usually deeper)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Inside bend</a:t>
            </a:r>
          </a:p>
          <a:p>
            <a:pPr lvl="1" eaLnBrk="1" hangingPunct="1"/>
            <a:r>
              <a:rPr lang="en-US" altLang="en-US" dirty="0" smtClean="0"/>
              <a:t>Differences can cause eddies and slack water</a:t>
            </a:r>
          </a:p>
          <a:p>
            <a:pPr lvl="1" eaLnBrk="1" hangingPunct="1"/>
            <a:r>
              <a:rPr lang="en-US" altLang="en-US" dirty="0" smtClean="0"/>
              <a:t>Reduce speed as wake can erode banks</a:t>
            </a:r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5638800" y="1209050"/>
            <a:ext cx="152400" cy="52679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5638800" y="3733800"/>
            <a:ext cx="3505200" cy="1714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740" y="1219200"/>
            <a:ext cx="3313734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3461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6C09B716-645B-4E80-916B-4B97FA944F59}" type="slidenum">
              <a:rPr lang="en-US" altLang="en-US" sz="1400" smtClean="0"/>
              <a:pPr eaLnBrk="1" hangingPunct="1"/>
              <a:t>18</a:t>
            </a:fld>
            <a:endParaRPr lang="en-US" altLang="en-US" sz="1400" dirty="0" smtClean="0"/>
          </a:p>
        </p:txBody>
      </p:sp>
      <p:pic>
        <p:nvPicPr>
          <p:cNvPr id="28675" name="Picture 4" descr="Fig 7-9-resiz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River Currents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Other river challenges</a:t>
            </a:r>
          </a:p>
          <a:p>
            <a:pPr lvl="1" eaLnBrk="1" hangingPunct="1"/>
            <a:r>
              <a:rPr lang="en-US" altLang="en-US" dirty="0" smtClean="0"/>
              <a:t>Entering a current</a:t>
            </a:r>
          </a:p>
          <a:p>
            <a:pPr lvl="1" eaLnBrk="1" hangingPunct="1"/>
            <a:r>
              <a:rPr lang="en-US" altLang="en-US" dirty="0" smtClean="0"/>
              <a:t>River debris</a:t>
            </a:r>
          </a:p>
        </p:txBody>
      </p:sp>
    </p:spTree>
    <p:extLst>
      <p:ext uri="{BB962C8B-B14F-4D97-AF65-F5344CB8AC3E}">
        <p14:creationId xmlns:p14="http://schemas.microsoft.com/office/powerpoint/2010/main" val="15595620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B0CE2419-1BBA-480A-BE05-2B98932C1A81}" type="slidenum">
              <a:rPr lang="en-US" altLang="en-US" sz="1400" smtClean="0"/>
              <a:pPr eaLnBrk="1" hangingPunct="1"/>
              <a:t>19</a:t>
            </a:fld>
            <a:endParaRPr lang="en-US" altLang="en-US" sz="1400" dirty="0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Maintaining Inland Waterways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399" y="1371600"/>
            <a:ext cx="5134941" cy="495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Corp of Engineers</a:t>
            </a:r>
          </a:p>
          <a:p>
            <a:pPr lvl="1" eaLnBrk="1" hangingPunct="1"/>
            <a:r>
              <a:rPr lang="en-US" altLang="en-US" dirty="0" smtClean="0"/>
              <a:t>Creates charts</a:t>
            </a:r>
          </a:p>
          <a:p>
            <a:pPr eaLnBrk="1" hangingPunct="1"/>
            <a:r>
              <a:rPr lang="en-US" altLang="en-US" dirty="0" smtClean="0"/>
              <a:t>Levees</a:t>
            </a:r>
          </a:p>
          <a:p>
            <a:pPr eaLnBrk="1" hangingPunct="1"/>
            <a:r>
              <a:rPr lang="en-US" altLang="en-US" dirty="0" smtClean="0"/>
              <a:t>Revetments</a:t>
            </a:r>
          </a:p>
          <a:p>
            <a:pPr lvl="1" eaLnBrk="1" hangingPunct="1"/>
            <a:r>
              <a:rPr lang="en-US" altLang="en-US" dirty="0" smtClean="0"/>
              <a:t>Facing of stone or concrete</a:t>
            </a:r>
          </a:p>
          <a:p>
            <a:pPr eaLnBrk="1" hangingPunct="1"/>
            <a:r>
              <a:rPr lang="en-US" altLang="en-US" dirty="0" smtClean="0"/>
              <a:t>Wing Dams or Dikes </a:t>
            </a:r>
          </a:p>
          <a:p>
            <a:pPr lvl="1" eaLnBrk="1" hangingPunct="1"/>
            <a:r>
              <a:rPr lang="en-US" altLang="en-US" dirty="0" smtClean="0"/>
              <a:t>Direct current into channel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Beware that river courses change!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5668340" y="1253067"/>
            <a:ext cx="152400" cy="53149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740" y="1219200"/>
            <a:ext cx="3313734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1273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34607074-8C50-41CC-AE1D-F9CC8A0128AF}" type="slidenum">
              <a:rPr lang="en-US" altLang="en-US" sz="1400" smtClean="0"/>
              <a:pPr eaLnBrk="1" hangingPunct="1"/>
              <a:t>2</a:t>
            </a:fld>
            <a:endParaRPr lang="en-US" altLang="en-US" sz="1400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dirty="0" smtClean="0"/>
              <a:t>Inland Boating</a:t>
            </a:r>
          </a:p>
        </p:txBody>
      </p:sp>
      <p:pic>
        <p:nvPicPr>
          <p:cNvPr id="6148" name="Picture 5" descr="Ch07 ope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"/>
          <a:stretch>
            <a:fillRect/>
          </a:stretch>
        </p:blipFill>
        <p:spPr bwMode="auto">
          <a:xfrm>
            <a:off x="0" y="18288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0" y="0"/>
            <a:ext cx="198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sz="1400" dirty="0"/>
              <a:t>Chapter</a:t>
            </a:r>
          </a:p>
          <a:p>
            <a:pPr algn="ctr" eaLnBrk="1" hangingPunct="1"/>
            <a:r>
              <a:rPr lang="en-US" altLang="en-US" sz="48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228380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AFEBAB91-4860-44F3-9360-39E1EFAB1910}" type="slidenum">
              <a:rPr lang="en-US" altLang="en-US" sz="1400" smtClean="0"/>
              <a:pPr eaLnBrk="1" hangingPunct="1"/>
              <a:t>20</a:t>
            </a:fld>
            <a:endParaRPr lang="en-US" altLang="en-US" sz="1400" dirty="0" smtClean="0"/>
          </a:p>
        </p:txBody>
      </p:sp>
      <p:pic>
        <p:nvPicPr>
          <p:cNvPr id="31747" name="Picture 4" descr="Fig 7-11-resiz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077200" cy="495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Dredging</a:t>
            </a:r>
          </a:p>
          <a:p>
            <a:pPr lvl="1" eaLnBrk="1" hangingPunct="1">
              <a:buFontTx/>
              <a:buNone/>
            </a:pPr>
            <a:endParaRPr lang="en-US" alt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000066"/>
                </a:solidFill>
              </a:rPr>
              <a:t>Maintaining Inland Waterways</a:t>
            </a:r>
            <a:endParaRPr lang="en-US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1866900"/>
            <a:ext cx="9144000" cy="1905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386" y="3352800"/>
            <a:ext cx="1954614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653" y="5362322"/>
            <a:ext cx="3352800" cy="103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086600" y="3352800"/>
            <a:ext cx="152400" cy="3045884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3733800" y="5362322"/>
            <a:ext cx="152400" cy="103847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7086600" y="3162300"/>
            <a:ext cx="2057400" cy="1905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733800" y="5171822"/>
            <a:ext cx="3352800" cy="1905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0609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FAD3F664-FC38-4C1F-937E-618CB88F0C47}" type="slidenum">
              <a:rPr lang="en-US" altLang="en-US" sz="1400" smtClean="0"/>
              <a:pPr eaLnBrk="1" hangingPunct="1"/>
              <a:t>21</a:t>
            </a:fld>
            <a:endParaRPr lang="en-US" altLang="en-US" sz="1400" dirty="0" smtClean="0"/>
          </a:p>
        </p:txBody>
      </p:sp>
      <p:pic>
        <p:nvPicPr>
          <p:cNvPr id="32771" name="Picture 4" descr="Fig 7-13-resized"/>
          <p:cNvPicPr>
            <a:picLocks noChangeAspect="1" noChangeArrowheads="1"/>
          </p:cNvPicPr>
          <p:nvPr/>
        </p:nvPicPr>
        <p:blipFill>
          <a:blip r:embed="rId3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Dams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458200" cy="495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Lowhead Dams</a:t>
            </a:r>
          </a:p>
          <a:p>
            <a:pPr lvl="1" eaLnBrk="1" hangingPunct="1"/>
            <a:r>
              <a:rPr lang="en-US" altLang="en-US" sz="3200" dirty="0" smtClean="0"/>
              <a:t>Present on many rivers</a:t>
            </a:r>
          </a:p>
          <a:p>
            <a:pPr lvl="1" eaLnBrk="1" hangingPunct="1"/>
            <a:r>
              <a:rPr lang="en-US" altLang="en-US" sz="3200" dirty="0" smtClean="0"/>
              <a:t>Most dangerous for boaters</a:t>
            </a:r>
          </a:p>
          <a:p>
            <a:pPr lvl="1" eaLnBrk="1" hangingPunct="1"/>
            <a:r>
              <a:rPr lang="en-US" altLang="en-US" sz="3200" dirty="0" smtClean="0"/>
              <a:t>Dangerous backwash</a:t>
            </a:r>
          </a:p>
          <a:p>
            <a:pPr lvl="1" eaLnBrk="1" hangingPunct="1"/>
            <a:r>
              <a:rPr lang="en-US" altLang="en-US" sz="3200" dirty="0" smtClean="0"/>
              <a:t>Escape difficult if caught in the “boil”</a:t>
            </a:r>
          </a:p>
          <a:p>
            <a:pPr lvl="2" eaLnBrk="1" hangingPunct="1"/>
            <a:r>
              <a:rPr lang="en-US" altLang="en-US" sz="3200" dirty="0" smtClean="0"/>
              <a:t>Swim under and down stream</a:t>
            </a:r>
          </a:p>
          <a:p>
            <a:pPr lvl="1" eaLnBrk="1" hangingPunct="1"/>
            <a:r>
              <a:rPr lang="en-US" altLang="en-US" sz="3200" dirty="0" smtClean="0"/>
              <a:t>Know where they are and avoid them</a:t>
            </a:r>
          </a:p>
        </p:txBody>
      </p:sp>
    </p:spTree>
    <p:extLst>
      <p:ext uri="{BB962C8B-B14F-4D97-AF65-F5344CB8AC3E}">
        <p14:creationId xmlns:p14="http://schemas.microsoft.com/office/powerpoint/2010/main" val="22346884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5EC9D783-C609-4C07-8E20-1C504CE542CB}" type="slidenum">
              <a:rPr lang="en-US" altLang="en-US" sz="1400" smtClean="0"/>
              <a:pPr eaLnBrk="1" hangingPunct="1"/>
              <a:t>22</a:t>
            </a:fld>
            <a:endParaRPr lang="en-US" altLang="en-US" sz="1400" dirty="0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Lowhead Dam</a:t>
            </a: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0" y="1828800"/>
            <a:ext cx="91440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33798" name="Picture 5" descr="fig 7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4478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“Efficient, Self-operating Drowning Machines”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281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62A35103-6F27-4866-B703-1ED51693185F}" type="slidenum">
              <a:rPr lang="en-US" altLang="en-US" sz="1400" smtClean="0"/>
              <a:pPr eaLnBrk="1" hangingPunct="1"/>
              <a:t>23</a:t>
            </a:fld>
            <a:endParaRPr lang="en-US" altLang="en-US" sz="1400" dirty="0" smtClean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High Dams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Stay out of restricted areas</a:t>
            </a:r>
          </a:p>
          <a:p>
            <a:pPr lvl="1" eaLnBrk="1" hangingPunct="1"/>
            <a:r>
              <a:rPr lang="en-US" altLang="en-US" dirty="0" smtClean="0"/>
              <a:t>Marked by signs, buoys, and/or flashing lights</a:t>
            </a:r>
          </a:p>
          <a:p>
            <a:pPr lvl="1" eaLnBrk="1" hangingPunct="1"/>
            <a:r>
              <a:rPr lang="en-US" altLang="en-US" dirty="0" smtClean="0"/>
              <a:t>Upstream – strong undertows</a:t>
            </a:r>
          </a:p>
          <a:p>
            <a:pPr lvl="1" eaLnBrk="1" hangingPunct="1"/>
            <a:r>
              <a:rPr lang="en-US" altLang="en-US" dirty="0" smtClean="0"/>
              <a:t>Downstream – tailrace boils &amp; backwash</a:t>
            </a:r>
          </a:p>
          <a:p>
            <a:pPr eaLnBrk="1" hangingPunct="1"/>
            <a:r>
              <a:rPr lang="en-US" altLang="en-US" dirty="0" smtClean="0"/>
              <a:t>Dam gates</a:t>
            </a:r>
          </a:p>
          <a:p>
            <a:pPr lvl="1" eaLnBrk="1" hangingPunct="1"/>
            <a:r>
              <a:rPr lang="en-US" altLang="en-US" dirty="0" smtClean="0"/>
              <a:t>Wicket gates</a:t>
            </a:r>
          </a:p>
          <a:p>
            <a:pPr lvl="1" eaLnBrk="1" hangingPunct="1"/>
            <a:r>
              <a:rPr lang="en-US" altLang="en-US" dirty="0" smtClean="0"/>
              <a:t>Tainter gates</a:t>
            </a:r>
          </a:p>
        </p:txBody>
      </p:sp>
      <p:pic>
        <p:nvPicPr>
          <p:cNvPr id="34822" name="Picture 5" descr="Fig 7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76600"/>
            <a:ext cx="3467100" cy="301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3158067" y="5629269"/>
            <a:ext cx="1905000" cy="137595"/>
          </a:xfrm>
          <a:prstGeom prst="straightConnector1">
            <a:avLst/>
          </a:prstGeom>
          <a:solidFill>
            <a:schemeClr val="accent1"/>
          </a:solidFill>
          <a:ln w="889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8077200" y="3429000"/>
            <a:ext cx="685800" cy="1143000"/>
          </a:xfrm>
          <a:prstGeom prst="straightConnector1">
            <a:avLst/>
          </a:prstGeom>
          <a:solidFill>
            <a:schemeClr val="accent1"/>
          </a:solidFill>
          <a:ln w="889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715691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92E5876B-0E7C-4D04-BE85-4A1A5A6043EF}" type="slidenum">
              <a:rPr lang="en-US" altLang="en-US" sz="1400" smtClean="0"/>
              <a:pPr eaLnBrk="1" hangingPunct="1"/>
              <a:t>24</a:t>
            </a:fld>
            <a:endParaRPr lang="en-US" altLang="en-US" sz="1400" dirty="0" smtClean="0"/>
          </a:p>
        </p:txBody>
      </p:sp>
      <p:pic>
        <p:nvPicPr>
          <p:cNvPr id="35843" name="Picture 4" descr="Fig 7-18a-resiz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39624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Fishing Below Dams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Dangerous</a:t>
            </a:r>
          </a:p>
          <a:p>
            <a:pPr lvl="1" eaLnBrk="1" hangingPunct="1"/>
            <a:r>
              <a:rPr lang="en-US" altLang="en-US" dirty="0" smtClean="0"/>
              <a:t>Tailrace</a:t>
            </a:r>
          </a:p>
          <a:p>
            <a:pPr lvl="1" eaLnBrk="1" hangingPunct="1"/>
            <a:r>
              <a:rPr lang="en-US" altLang="en-US" dirty="0" smtClean="0"/>
              <a:t>Hydroelectric turbines 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 </a:t>
            </a:r>
            <a:r>
              <a:rPr lang="en-US" altLang="en-US" dirty="0"/>
              <a:t>Tailrace</a:t>
            </a:r>
          </a:p>
          <a:p>
            <a:pPr lvl="1" eaLnBrk="1" hangingPunct="1"/>
            <a:r>
              <a:rPr lang="en-US" altLang="en-US" dirty="0" smtClean="0"/>
              <a:t>White water below Dam</a:t>
            </a:r>
          </a:p>
          <a:p>
            <a:pPr marL="457200" lvl="1" indent="0" eaLnBrk="1" hangingPunct="1">
              <a:buNone/>
            </a:pPr>
            <a:r>
              <a:rPr lang="en-US" altLang="en-US" dirty="0" smtClean="0"/>
              <a:t>      </a:t>
            </a:r>
          </a:p>
        </p:txBody>
      </p:sp>
      <p:pic>
        <p:nvPicPr>
          <p:cNvPr id="35846" name="Picture 5" descr="Fig 7-18b-resiz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6350"/>
            <a:ext cx="39624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5105400" y="1219200"/>
            <a:ext cx="152400" cy="52387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5848" name="Rectangle 7"/>
          <p:cNvSpPr>
            <a:spLocks noChangeArrowheads="1"/>
          </p:cNvSpPr>
          <p:nvPr/>
        </p:nvSpPr>
        <p:spPr bwMode="auto">
          <a:xfrm>
            <a:off x="5181600" y="3810000"/>
            <a:ext cx="3962400" cy="1333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7467600" y="4270905"/>
            <a:ext cx="685800" cy="1143000"/>
          </a:xfrm>
          <a:prstGeom prst="straightConnector1">
            <a:avLst/>
          </a:prstGeom>
          <a:solidFill>
            <a:schemeClr val="accent1"/>
          </a:solidFill>
          <a:ln w="889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5410200" y="1524000"/>
            <a:ext cx="1143000" cy="1066800"/>
          </a:xfrm>
          <a:prstGeom prst="straightConnector1">
            <a:avLst/>
          </a:prstGeom>
          <a:solidFill>
            <a:schemeClr val="accent1"/>
          </a:solidFill>
          <a:ln w="889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082709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EA41A3E6-C33C-41F2-BDE3-86963C326CC1}" type="slidenum">
              <a:rPr lang="en-US" altLang="en-US" sz="1400" smtClean="0"/>
              <a:pPr eaLnBrk="1" hangingPunct="1"/>
              <a:t>25</a:t>
            </a:fld>
            <a:endParaRPr lang="en-US" altLang="en-US" sz="1400" dirty="0" smtClean="0"/>
          </a:p>
        </p:txBody>
      </p:sp>
      <p:pic>
        <p:nvPicPr>
          <p:cNvPr id="36867" name="Picture 4" descr="Fig 7-19-full 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Locks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Used to raise and lower vessels passing from one body of water to another</a:t>
            </a:r>
          </a:p>
        </p:txBody>
      </p:sp>
    </p:spTree>
    <p:extLst>
      <p:ext uri="{BB962C8B-B14F-4D97-AF65-F5344CB8AC3E}">
        <p14:creationId xmlns:p14="http://schemas.microsoft.com/office/powerpoint/2010/main" val="13101528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2716573E-B484-41A9-91D4-5734A1DD5C22}" type="slidenum">
              <a:rPr lang="en-US" altLang="en-US" sz="1400" smtClean="0"/>
              <a:pPr eaLnBrk="1" hangingPunct="1"/>
              <a:t>26</a:t>
            </a:fld>
            <a:endParaRPr lang="en-US" altLang="en-US" sz="1400" dirty="0" smtClean="0"/>
          </a:p>
        </p:txBody>
      </p:sp>
      <p:pic>
        <p:nvPicPr>
          <p:cNvPr id="37891" name="Picture 4" descr="Fig 7-25-resiz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9700"/>
            <a:ext cx="91440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Locks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Priority for use</a:t>
            </a:r>
          </a:p>
          <a:p>
            <a:pPr lvl="1" eaLnBrk="1" hangingPunct="1"/>
            <a:r>
              <a:rPr lang="en-US" altLang="en-US" dirty="0" smtClean="0"/>
              <a:t>Military use and mail packets</a:t>
            </a:r>
          </a:p>
          <a:p>
            <a:pPr lvl="1" eaLnBrk="1" hangingPunct="1"/>
            <a:r>
              <a:rPr lang="en-US" altLang="en-US" dirty="0" smtClean="0"/>
              <a:t>Commercial vessels</a:t>
            </a:r>
          </a:p>
          <a:p>
            <a:pPr lvl="1" eaLnBrk="1" hangingPunct="1"/>
            <a:r>
              <a:rPr lang="en-US" altLang="en-US" dirty="0" smtClean="0"/>
              <a:t>Recreational vessels</a:t>
            </a:r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0" y="3854450"/>
            <a:ext cx="9144000" cy="1905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91575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1BB44B14-DFD5-4EB4-A742-C97287DE7A10}" type="slidenum">
              <a:rPr lang="en-US" altLang="en-US" sz="1400" smtClean="0"/>
              <a:pPr eaLnBrk="1" hangingPunct="1"/>
              <a:t>27</a:t>
            </a:fld>
            <a:endParaRPr lang="en-US" altLang="en-US" sz="1400" dirty="0" smtClean="0"/>
          </a:p>
        </p:txBody>
      </p:sp>
      <p:pic>
        <p:nvPicPr>
          <p:cNvPr id="38915" name="Picture 5" descr="Fig 7-26b-resiz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Lock Master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Lock Master can be reached on Ch. 16 then switch to working Ch. 13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3810000"/>
            <a:ext cx="44005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743450" y="3695700"/>
            <a:ext cx="4400550" cy="1905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588931" y="3695700"/>
            <a:ext cx="152400" cy="27622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9483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ABACE338-62BF-4767-B203-C25E531F4E4F}" type="slidenum">
              <a:rPr lang="en-US" altLang="en-US" sz="1400" smtClean="0"/>
              <a:pPr eaLnBrk="1" hangingPunct="1"/>
              <a:t>28</a:t>
            </a:fld>
            <a:endParaRPr lang="en-US" altLang="en-US" sz="1400" dirty="0" smtClean="0"/>
          </a:p>
        </p:txBody>
      </p:sp>
      <p:pic>
        <p:nvPicPr>
          <p:cNvPr id="39939" name="Picture 5" descr="Fig 7-26c-resiz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Locking Through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Wear PFD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Approach slowly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No  smoking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Tie up-use own lines and fenders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Move out slowly when permitted</a:t>
            </a:r>
          </a:p>
        </p:txBody>
      </p:sp>
    </p:spTree>
    <p:extLst>
      <p:ext uri="{BB962C8B-B14F-4D97-AF65-F5344CB8AC3E}">
        <p14:creationId xmlns:p14="http://schemas.microsoft.com/office/powerpoint/2010/main" val="221970323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9B58E9C2-ED8A-4F5F-AA68-83A439CAD49A}" type="slidenum">
              <a:rPr lang="en-US" altLang="en-US" sz="1400" smtClean="0">
                <a:solidFill>
                  <a:srgbClr val="FFFFFF"/>
                </a:solidFill>
              </a:rPr>
              <a:pPr eaLnBrk="1" hangingPunct="1"/>
              <a:t>29</a:t>
            </a:fld>
            <a:endParaRPr lang="en-US" alt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>
                <a:solidFill>
                  <a:srgbClr val="00B050"/>
                </a:solidFill>
              </a:rPr>
              <a:t>Student Activity</a:t>
            </a:r>
          </a:p>
        </p:txBody>
      </p:sp>
      <p:sp>
        <p:nvSpPr>
          <p:cNvPr id="3584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25320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What is the gravest danger in a dam? </a:t>
            </a:r>
          </a:p>
          <a:p>
            <a:r>
              <a:rPr lang="en-US" altLang="en-US" dirty="0" smtClean="0"/>
              <a:t>Tailrace</a:t>
            </a:r>
          </a:p>
          <a:p>
            <a:endParaRPr lang="en-US" altLang="en-US" dirty="0" smtClean="0"/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457200" y="20574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 b="1" dirty="0">
              <a:solidFill>
                <a:srgbClr val="FFFFFF"/>
              </a:solidFill>
            </a:endParaRPr>
          </a:p>
        </p:txBody>
      </p:sp>
      <p:sp>
        <p:nvSpPr>
          <p:cNvPr id="45065" name="Rectangle 6"/>
          <p:cNvSpPr>
            <a:spLocks noChangeArrowheads="1"/>
          </p:cNvSpPr>
          <p:nvPr/>
        </p:nvSpPr>
        <p:spPr bwMode="auto">
          <a:xfrm>
            <a:off x="3155487" y="2324100"/>
            <a:ext cx="5988513" cy="1905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5066" name="Rectangle 9"/>
          <p:cNvSpPr>
            <a:spLocks noChangeArrowheads="1"/>
          </p:cNvSpPr>
          <p:nvPr/>
        </p:nvSpPr>
        <p:spPr bwMode="auto">
          <a:xfrm>
            <a:off x="3003087" y="2324100"/>
            <a:ext cx="152400" cy="414866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487" y="2481796"/>
            <a:ext cx="5988514" cy="390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3155487" y="4436537"/>
            <a:ext cx="5988514" cy="28786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5179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D4227B89-1386-4133-8C23-85921C1144AF}" type="slidenum">
              <a:rPr lang="en-US" altLang="en-US" sz="1400" smtClean="0"/>
              <a:pPr eaLnBrk="1" hangingPunct="1"/>
              <a:t>3</a:t>
            </a:fld>
            <a:endParaRPr lang="en-US" altLang="en-US" sz="1400" dirty="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Lesson Objectives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Nature of inland waters</a:t>
            </a:r>
          </a:p>
          <a:p>
            <a:pPr eaLnBrk="1" hangingPunct="1"/>
            <a:r>
              <a:rPr lang="en-US" altLang="en-US" dirty="0" smtClean="0"/>
              <a:t>Navigation Rules</a:t>
            </a:r>
          </a:p>
          <a:p>
            <a:pPr eaLnBrk="1" hangingPunct="1"/>
            <a:r>
              <a:rPr lang="en-US" altLang="en-US" dirty="0" smtClean="0"/>
              <a:t>Aids to Navigation</a:t>
            </a:r>
          </a:p>
          <a:p>
            <a:pPr eaLnBrk="1" hangingPunct="1"/>
            <a:r>
              <a:rPr lang="en-US" altLang="en-US" dirty="0" smtClean="0"/>
              <a:t>Crossing and Passing Daymarks</a:t>
            </a:r>
          </a:p>
          <a:p>
            <a:pPr eaLnBrk="1" hangingPunct="1"/>
            <a:r>
              <a:rPr lang="en-US" altLang="en-US" dirty="0" smtClean="0"/>
              <a:t>Hazards</a:t>
            </a:r>
          </a:p>
          <a:p>
            <a:pPr eaLnBrk="1" hangingPunct="1"/>
            <a:r>
              <a:rPr lang="en-US" altLang="en-US" dirty="0" smtClean="0"/>
              <a:t>River charts</a:t>
            </a:r>
          </a:p>
          <a:p>
            <a:pPr eaLnBrk="1" hangingPunct="1"/>
            <a:r>
              <a:rPr lang="en-US" altLang="en-US" dirty="0" smtClean="0"/>
              <a:t>Navigating inland waters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67200"/>
            <a:ext cx="2286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0046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F06138AE-16E2-4799-A7D6-35DD67532121}" type="slidenum">
              <a:rPr lang="en-US" altLang="en-US" sz="1400" smtClean="0"/>
              <a:pPr eaLnBrk="1" hangingPunct="1"/>
              <a:t>30</a:t>
            </a:fld>
            <a:endParaRPr lang="en-US" altLang="en-US" sz="1400" dirty="0" smtClean="0"/>
          </a:p>
        </p:txBody>
      </p:sp>
      <p:pic>
        <p:nvPicPr>
          <p:cNvPr id="41987" name="Picture 4" descr="Fig 7-29-resiz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Commercial Traffic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3">
                    <a:lumMod val="95000"/>
                  </a:schemeClr>
                </a:solidFill>
              </a:rPr>
              <a:t>Beware – Ocean </a:t>
            </a:r>
            <a:r>
              <a:rPr lang="en-US" altLang="en-US" dirty="0">
                <a:solidFill>
                  <a:schemeClr val="accent3">
                    <a:lumMod val="95000"/>
                  </a:schemeClr>
                </a:solidFill>
              </a:rPr>
              <a:t>G</a:t>
            </a:r>
            <a:r>
              <a:rPr lang="en-US" altLang="en-US" dirty="0" smtClean="0">
                <a:solidFill>
                  <a:schemeClr val="accent3">
                    <a:lumMod val="95000"/>
                  </a:schemeClr>
                </a:solidFill>
              </a:rPr>
              <a:t>oing </a:t>
            </a:r>
            <a:r>
              <a:rPr lang="en-US" altLang="en-US" dirty="0">
                <a:solidFill>
                  <a:schemeClr val="accent3">
                    <a:lumMod val="95000"/>
                  </a:schemeClr>
                </a:solidFill>
              </a:rPr>
              <a:t>T</a:t>
            </a:r>
            <a:r>
              <a:rPr lang="en-US" altLang="en-US" dirty="0" smtClean="0">
                <a:solidFill>
                  <a:schemeClr val="accent3">
                    <a:lumMod val="95000"/>
                  </a:schemeClr>
                </a:solidFill>
              </a:rPr>
              <a:t>ows can be found on many rivers</a:t>
            </a:r>
          </a:p>
          <a:p>
            <a:pPr eaLnBrk="1" hangingPunct="1"/>
            <a:r>
              <a:rPr lang="en-US" altLang="en-US" dirty="0" smtClean="0">
                <a:solidFill>
                  <a:schemeClr val="accent3">
                    <a:lumMod val="95000"/>
                  </a:schemeClr>
                </a:solidFill>
              </a:rPr>
              <a:t>Watch out for the tow</a:t>
            </a:r>
          </a:p>
          <a:p>
            <a:pPr lvl="1" eaLnBrk="1" hangingPunct="1"/>
            <a:r>
              <a:rPr lang="en-US" altLang="en-US" dirty="0" smtClean="0">
                <a:solidFill>
                  <a:schemeClr val="accent3">
                    <a:lumMod val="95000"/>
                  </a:schemeClr>
                </a:solidFill>
              </a:rPr>
              <a:t>Keep clear</a:t>
            </a:r>
          </a:p>
          <a:p>
            <a:pPr lvl="1" eaLnBrk="1" hangingPunct="1"/>
            <a:r>
              <a:rPr lang="en-US" altLang="en-US" dirty="0" smtClean="0">
                <a:solidFill>
                  <a:schemeClr val="accent3">
                    <a:lumMod val="95000"/>
                  </a:schemeClr>
                </a:solidFill>
              </a:rPr>
              <a:t>Beware of prop wash</a:t>
            </a:r>
          </a:p>
          <a:p>
            <a:pPr lvl="1" eaLnBrk="1" hangingPunct="1"/>
            <a:r>
              <a:rPr lang="en-US" altLang="en-US" dirty="0" smtClean="0">
                <a:solidFill>
                  <a:schemeClr val="accent3">
                    <a:lumMod val="95000"/>
                  </a:schemeClr>
                </a:solidFill>
              </a:rPr>
              <a:t>Blind spots</a:t>
            </a:r>
          </a:p>
          <a:p>
            <a:pPr lvl="1" eaLnBrk="1" hangingPunct="1"/>
            <a:r>
              <a:rPr lang="en-US" altLang="en-US" dirty="0" smtClean="0">
                <a:solidFill>
                  <a:schemeClr val="accent3">
                    <a:lumMod val="95000"/>
                  </a:schemeClr>
                </a:solidFill>
              </a:rPr>
              <a:t>Danger zones</a:t>
            </a:r>
          </a:p>
          <a:p>
            <a:pPr eaLnBrk="1" hangingPunct="1"/>
            <a:r>
              <a:rPr lang="en-US" altLang="en-US" dirty="0" smtClean="0">
                <a:solidFill>
                  <a:schemeClr val="accent3">
                    <a:lumMod val="95000"/>
                  </a:schemeClr>
                </a:solidFill>
              </a:rPr>
              <a:t>VHF communication Bridge-to-Bridge Ch. 13</a:t>
            </a:r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4724400" y="6409267"/>
            <a:ext cx="3657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sz="800" dirty="0"/>
              <a:t>Reprinted with permission from Seaworthy: Essential Lessons from BoatU.S.;s 20 year Case File of Things Gone Wrong by Robert A. Adriance</a:t>
            </a:r>
            <a:r>
              <a:rPr lang="en-US" altLang="en-US" sz="800" dirty="0">
                <a:latin typeface="Times New Roman" charset="0"/>
              </a:rPr>
              <a:t>”</a:t>
            </a:r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15947855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F97D2D59-27CE-4ED7-A34C-88D550AB5423}" type="slidenum">
              <a:rPr lang="en-US" altLang="en-US" sz="1400" smtClean="0"/>
              <a:pPr eaLnBrk="1" hangingPunct="1"/>
              <a:t>31</a:t>
            </a:fld>
            <a:endParaRPr lang="en-US" altLang="en-US" sz="1400" dirty="0" smtClean="0"/>
          </a:p>
        </p:txBody>
      </p:sp>
      <p:pic>
        <p:nvPicPr>
          <p:cNvPr id="43011" name="Picture 4" descr="Fig 7-31-resiz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Before You Go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Study river’s chart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If moving from one fresh water body to another, observe precautions regarding non-native aquatic nuisance species (ANS)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Review drawbridge signals and regulations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Review Locks signals and regulations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All Local and State regulations</a:t>
            </a:r>
          </a:p>
        </p:txBody>
      </p:sp>
    </p:spTree>
    <p:extLst>
      <p:ext uri="{BB962C8B-B14F-4D97-AF65-F5344CB8AC3E}">
        <p14:creationId xmlns:p14="http://schemas.microsoft.com/office/powerpoint/2010/main" val="14262453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Thank you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800" dirty="0" smtClean="0"/>
              <a:t>              Illustrations provided </a:t>
            </a:r>
            <a:r>
              <a:rPr lang="en-US" sz="1800" smtClean="0"/>
              <a:t>by </a:t>
            </a:r>
            <a:r>
              <a:rPr lang="en-US" sz="1800" smtClean="0"/>
              <a:t>McGraw Hill </a:t>
            </a:r>
            <a:r>
              <a:rPr lang="en-US" sz="1800" dirty="0" smtClean="0"/>
              <a:t>Education</a:t>
            </a:r>
            <a:endParaRPr lang="en-US" sz="1800" dirty="0"/>
          </a:p>
        </p:txBody>
      </p:sp>
      <p:sp>
        <p:nvSpPr>
          <p:cNvPr id="5427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C3D39D4-1060-46F8-94D1-3EA8BF0F1337}" type="slidenum">
              <a:rPr lang="en-US" altLang="en-US" sz="1400" b="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b="0" smtClean="0">
              <a:solidFill>
                <a:schemeClr val="bg1"/>
              </a:solidFill>
            </a:endParaRPr>
          </a:p>
        </p:txBody>
      </p:sp>
      <p:pic>
        <p:nvPicPr>
          <p:cNvPr id="54276" name="Picture 3" descr="3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48" y="2133600"/>
            <a:ext cx="24304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6096000"/>
            <a:ext cx="708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228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8299D8C1-200F-4CC2-A563-E7C9AAC91EF2}" type="slidenum">
              <a:rPr lang="en-US" altLang="en-US" sz="1400" smtClean="0"/>
              <a:pPr eaLnBrk="1" hangingPunct="1"/>
              <a:t>4</a:t>
            </a:fld>
            <a:endParaRPr lang="en-US" altLang="en-US" sz="1400" dirty="0" smtClean="0"/>
          </a:p>
        </p:txBody>
      </p:sp>
      <p:pic>
        <p:nvPicPr>
          <p:cNvPr id="8195" name="Picture 4" descr="Fig 7-3-resiz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Inland Boating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Inland Waters include Rivers, Lakes and Canals</a:t>
            </a:r>
          </a:p>
          <a:p>
            <a:pPr eaLnBrk="1" hangingPunct="1"/>
            <a:r>
              <a:rPr lang="en-US" altLang="en-US" dirty="0" smtClean="0"/>
              <a:t>Maintained by Army Corp of Engineers</a:t>
            </a:r>
          </a:p>
        </p:txBody>
      </p:sp>
    </p:spTree>
    <p:extLst>
      <p:ext uri="{BB962C8B-B14F-4D97-AF65-F5344CB8AC3E}">
        <p14:creationId xmlns:p14="http://schemas.microsoft.com/office/powerpoint/2010/main" val="20676190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95269C2E-BCF0-4C98-AFF8-15E8BD796B83}" type="slidenum">
              <a:rPr lang="en-US" altLang="en-US" sz="1400" smtClean="0"/>
              <a:pPr eaLnBrk="1" hangingPunct="1"/>
              <a:t>5</a:t>
            </a:fld>
            <a:endParaRPr lang="en-US" altLang="en-US" sz="1400" dirty="0" smtClean="0"/>
          </a:p>
        </p:txBody>
      </p:sp>
      <p:pic>
        <p:nvPicPr>
          <p:cNvPr id="9219" name="Picture 4" descr="Fig 7-2-resiz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0825" cy="51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Inland Waters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0800" y="1295400"/>
            <a:ext cx="78486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Rivers – May be considered Navigable or Navigable Waterways </a:t>
            </a:r>
          </a:p>
          <a:p>
            <a:pPr eaLnBrk="1" hangingPunct="1"/>
            <a:r>
              <a:rPr lang="en-US" altLang="en-US" dirty="0" smtClean="0"/>
              <a:t>Include Great Lakes and ICW</a:t>
            </a:r>
          </a:p>
          <a:p>
            <a:pPr eaLnBrk="1" hangingPunct="1"/>
            <a:r>
              <a:rPr lang="en-US" altLang="en-US" dirty="0" smtClean="0"/>
              <a:t>Lakes – </a:t>
            </a:r>
            <a:r>
              <a:rPr lang="en-US" altLang="en-US" sz="2800" dirty="0" smtClean="0"/>
              <a:t>Natural, Impounded, Dammed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0922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D691E219-D72D-4DF6-BF74-1A3D2BF9F09C}" type="slidenum">
              <a:rPr lang="en-US" altLang="en-US" sz="1400" smtClean="0"/>
              <a:pPr eaLnBrk="1" hangingPunct="1"/>
              <a:t>6</a:t>
            </a:fld>
            <a:endParaRPr lang="en-US" altLang="en-US" sz="1400" dirty="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Inland Navigation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Inland Rules (chapter 6)</a:t>
            </a:r>
          </a:p>
          <a:p>
            <a:pPr lvl="1" eaLnBrk="1" hangingPunct="1"/>
            <a:r>
              <a:rPr lang="en-US" altLang="en-US" dirty="0" smtClean="0"/>
              <a:t>In force on navigable waters inland of the demarcation lines. </a:t>
            </a:r>
          </a:p>
          <a:p>
            <a:pPr lvl="1" eaLnBrk="1" hangingPunct="1"/>
            <a:r>
              <a:rPr lang="en-US" altLang="en-US" dirty="0" smtClean="0"/>
              <a:t>Use common sense on ALL rivers and waterways</a:t>
            </a:r>
          </a:p>
          <a:p>
            <a:pPr eaLnBrk="1" hangingPunct="1"/>
            <a:r>
              <a:rPr lang="en-US" altLang="en-US" dirty="0"/>
              <a:t>ATONS</a:t>
            </a:r>
          </a:p>
          <a:p>
            <a:pPr lvl="1" eaLnBrk="1" hangingPunct="1"/>
            <a:r>
              <a:rPr lang="en-US" altLang="en-US" dirty="0"/>
              <a:t>US Aids to Navigation </a:t>
            </a:r>
            <a:r>
              <a:rPr lang="en-US" altLang="en-US" dirty="0" smtClean="0"/>
              <a:t>System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68313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83" y="4271431"/>
            <a:ext cx="1780017" cy="212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AFBFB8AC-1C93-42F3-A707-DC5590EFF68C}" type="slidenum">
              <a:rPr lang="en-US" altLang="en-US" sz="1400" smtClean="0"/>
              <a:pPr eaLnBrk="1" hangingPunct="1"/>
              <a:t>7</a:t>
            </a:fld>
            <a:endParaRPr lang="en-US" altLang="en-US" sz="1400" dirty="0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Inland Navigation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5715000" cy="495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Western Rivers ATONS</a:t>
            </a:r>
          </a:p>
          <a:p>
            <a:pPr lvl="1" eaLnBrk="1" hangingPunct="1"/>
            <a:r>
              <a:rPr lang="en-US" altLang="en-US" sz="2800" dirty="0" smtClean="0"/>
              <a:t>Right descending bank</a:t>
            </a:r>
          </a:p>
          <a:p>
            <a:pPr lvl="1" eaLnBrk="1" hangingPunct="1"/>
            <a:r>
              <a:rPr lang="en-US" altLang="en-US" sz="2800" dirty="0" smtClean="0"/>
              <a:t>Left descending bank</a:t>
            </a:r>
          </a:p>
          <a:p>
            <a:pPr lvl="1" eaLnBrk="1" hangingPunct="1"/>
            <a:r>
              <a:rPr lang="en-US" altLang="en-US" sz="2800" dirty="0" smtClean="0"/>
              <a:t>Passing </a:t>
            </a:r>
            <a:r>
              <a:rPr lang="en-US" altLang="en-US" sz="2800" dirty="0"/>
              <a:t>D</a:t>
            </a:r>
            <a:r>
              <a:rPr lang="en-US" altLang="en-US" sz="2800" dirty="0" smtClean="0"/>
              <a:t>aymarks</a:t>
            </a:r>
          </a:p>
          <a:p>
            <a:pPr lvl="1" eaLnBrk="1" hangingPunct="1"/>
            <a:r>
              <a:rPr lang="en-US" altLang="en-US" sz="2800" dirty="0"/>
              <a:t>Crossing Daymarks</a:t>
            </a:r>
          </a:p>
          <a:p>
            <a:pPr lvl="1" eaLnBrk="1" hangingPunct="1"/>
            <a:r>
              <a:rPr lang="en-US" altLang="en-US" sz="2800" dirty="0"/>
              <a:t>Diamond shape</a:t>
            </a:r>
          </a:p>
          <a:p>
            <a:pPr lvl="1" eaLnBrk="1" hangingPunct="1"/>
            <a:r>
              <a:rPr lang="en-US" altLang="en-US" sz="2800" dirty="0"/>
              <a:t>Green and white checkerboard</a:t>
            </a:r>
          </a:p>
          <a:p>
            <a:pPr lvl="1" eaLnBrk="1" hangingPunct="1"/>
            <a:r>
              <a:rPr lang="en-US" altLang="en-US" sz="2800" dirty="0" smtClean="0"/>
              <a:t>Red and </a:t>
            </a:r>
            <a:r>
              <a:rPr lang="en-US" altLang="en-US" sz="2800" dirty="0"/>
              <a:t>white </a:t>
            </a:r>
            <a:r>
              <a:rPr lang="en-US" altLang="en-US" sz="2800" dirty="0" smtClean="0"/>
              <a:t>checkerboard</a:t>
            </a:r>
          </a:p>
        </p:txBody>
      </p:sp>
      <p:pic>
        <p:nvPicPr>
          <p:cNvPr id="7" name="Picture 6" descr="Fig 7-4b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t="3125" b="3125"/>
          <a:stretch>
            <a:fillRect/>
          </a:stretch>
        </p:blipFill>
        <p:spPr bwMode="auto">
          <a:xfrm>
            <a:off x="5791200" y="12192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5715000" y="1094316"/>
            <a:ext cx="152400" cy="53149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8" name="Picture 4" descr="Fig 7-5b-resiz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/>
          <a:stretch>
            <a:fillRect/>
          </a:stretch>
        </p:blipFill>
        <p:spPr bwMode="auto">
          <a:xfrm>
            <a:off x="5867400" y="3733800"/>
            <a:ext cx="3276600" cy="267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791200" y="3619500"/>
            <a:ext cx="3352800" cy="1905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934982" y="4110567"/>
            <a:ext cx="1805417" cy="1905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810000" y="4110567"/>
            <a:ext cx="158850" cy="247649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34396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863EF699-7758-443E-82EA-8DC2EC2EE203}" type="slidenum">
              <a:rPr lang="en-US" altLang="en-US" sz="1400" smtClean="0"/>
              <a:pPr eaLnBrk="1" hangingPunct="1"/>
              <a:t>8</a:t>
            </a:fld>
            <a:endParaRPr lang="en-US" altLang="en-US" sz="1400" dirty="0" smtClean="0"/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8666" y="1257300"/>
            <a:ext cx="6900333" cy="1447800"/>
          </a:xfrm>
        </p:spPr>
        <p:txBody>
          <a:bodyPr/>
          <a:lstStyle/>
          <a:p>
            <a:pPr eaLnBrk="1" hangingPunct="1"/>
            <a:r>
              <a:rPr lang="en-US" altLang="en-US" dirty="0"/>
              <a:t>Western Rivers </a:t>
            </a:r>
            <a:r>
              <a:rPr lang="en-US" altLang="en-US" dirty="0" smtClean="0"/>
              <a:t>ATONS</a:t>
            </a:r>
          </a:p>
          <a:p>
            <a:pPr lvl="1" eaLnBrk="1" hangingPunct="1"/>
            <a:r>
              <a:rPr lang="en-US" altLang="en-US" dirty="0" smtClean="0"/>
              <a:t>Charts do not show navigation lights</a:t>
            </a:r>
            <a:endParaRPr lang="en-US" alt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857500"/>
            <a:ext cx="9144000" cy="1143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6200" y="2971800"/>
            <a:ext cx="8915400" cy="3438525"/>
            <a:chOff x="76200" y="2971800"/>
            <a:chExt cx="8915400" cy="34385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2971800"/>
              <a:ext cx="8915400" cy="343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 bwMode="auto">
            <a:xfrm>
              <a:off x="300566" y="4910667"/>
              <a:ext cx="838200" cy="838200"/>
            </a:xfrm>
            <a:prstGeom prst="straightConnector1">
              <a:avLst/>
            </a:prstGeom>
            <a:solidFill>
              <a:schemeClr val="accent1"/>
            </a:solidFill>
            <a:ln w="889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V="1">
              <a:off x="3352800" y="4419600"/>
              <a:ext cx="1752600" cy="723900"/>
            </a:xfrm>
            <a:prstGeom prst="straightConnector1">
              <a:avLst/>
            </a:prstGeom>
            <a:solidFill>
              <a:schemeClr val="accent1"/>
            </a:solidFill>
            <a:ln w="889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7620000" y="3962400"/>
              <a:ext cx="1295400" cy="0"/>
            </a:xfrm>
            <a:prstGeom prst="straightConnector1">
              <a:avLst/>
            </a:prstGeom>
            <a:solidFill>
              <a:schemeClr val="accent1"/>
            </a:solidFill>
            <a:ln w="889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8001000" cy="639763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Inland Navigation</a:t>
            </a:r>
          </a:p>
        </p:txBody>
      </p:sp>
    </p:spTree>
    <p:extLst>
      <p:ext uri="{BB962C8B-B14F-4D97-AF65-F5344CB8AC3E}">
        <p14:creationId xmlns:p14="http://schemas.microsoft.com/office/powerpoint/2010/main" val="21625500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0D682585-8BED-4E1C-9685-FA0E24389E58}" type="slidenum">
              <a:rPr lang="en-US" altLang="en-US" sz="1400" smtClean="0"/>
              <a:pPr eaLnBrk="1" hangingPunct="1"/>
              <a:t>9</a:t>
            </a:fld>
            <a:endParaRPr lang="en-US" altLang="en-US" sz="1400" dirty="0" smtClean="0"/>
          </a:p>
        </p:txBody>
      </p:sp>
      <p:pic>
        <p:nvPicPr>
          <p:cNvPr id="16387" name="Picture 4" descr="Fig 7-5a-resiz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Inland Navigation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572000"/>
            <a:ext cx="7467600" cy="18288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Western Rivers ATONS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Mississippi River and its tributaries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Channel on side with Daymark</a:t>
            </a:r>
          </a:p>
          <a:p>
            <a:pPr eaLnBrk="1" hangingPunct="1"/>
            <a:endParaRPr lang="en-US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1549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SS nautical 3">
  <a:themeElements>
    <a:clrScheme name="BSS nautical 3 8">
      <a:dk1>
        <a:srgbClr val="000066"/>
      </a:dk1>
      <a:lt1>
        <a:srgbClr val="FFFFFF"/>
      </a:lt1>
      <a:dk2>
        <a:srgbClr val="000066"/>
      </a:dk2>
      <a:lt2>
        <a:srgbClr val="808080"/>
      </a:lt2>
      <a:accent1>
        <a:srgbClr val="99CCFF"/>
      </a:accent1>
      <a:accent2>
        <a:srgbClr val="333399"/>
      </a:accent2>
      <a:accent3>
        <a:srgbClr val="FFFFFF"/>
      </a:accent3>
      <a:accent4>
        <a:srgbClr val="000056"/>
      </a:accent4>
      <a:accent5>
        <a:srgbClr val="CAE2FF"/>
      </a:accent5>
      <a:accent6>
        <a:srgbClr val="2D2D8A"/>
      </a:accent6>
      <a:hlink>
        <a:srgbClr val="A50021"/>
      </a:hlink>
      <a:folHlink>
        <a:srgbClr val="B2B2B2"/>
      </a:folHlink>
    </a:clrScheme>
    <a:fontScheme name="BSS nautical 3">
      <a:majorFont>
        <a:latin typeface="Arial Black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charset="0"/>
          </a:defRPr>
        </a:defPPr>
      </a:lstStyle>
    </a:lnDef>
  </a:objectDefaults>
  <a:extraClrSchemeLst>
    <a:extraClrScheme>
      <a:clrScheme name="BSS nautical 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S nautical 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S nautical 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S nautical 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S nautical 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S nautical 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S nautical 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S nautical 3 8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99C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CAE2FF"/>
        </a:accent5>
        <a:accent6>
          <a:srgbClr val="2D2D8A"/>
        </a:accent6>
        <a:hlink>
          <a:srgbClr val="A5002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7A254163-C8CC-4A7E-8C72-4CEAE661D891}" vid="{63FEEAB3-DF91-4D5B-A6EA-426B57DD100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 00 BSS 14th</Template>
  <TotalTime>193</TotalTime>
  <Words>714</Words>
  <Application>Microsoft Office PowerPoint</Application>
  <PresentationFormat>On-screen Show (4:3)</PresentationFormat>
  <Paragraphs>233</Paragraphs>
  <Slides>32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BSS nautical 3</vt:lpstr>
      <vt:lpstr>Inland Boating</vt:lpstr>
      <vt:lpstr>Inland Boating</vt:lpstr>
      <vt:lpstr>Lesson Objectives</vt:lpstr>
      <vt:lpstr>Inland Boating</vt:lpstr>
      <vt:lpstr>Inland Waters</vt:lpstr>
      <vt:lpstr>Inland Navigation</vt:lpstr>
      <vt:lpstr>Inland Navigation</vt:lpstr>
      <vt:lpstr>Inland Navigation</vt:lpstr>
      <vt:lpstr>Inland Navigation</vt:lpstr>
      <vt:lpstr>Inland Navigation</vt:lpstr>
      <vt:lpstr>Inland Navigation</vt:lpstr>
      <vt:lpstr>INFORMATION and REGULATORY</vt:lpstr>
      <vt:lpstr>Inland Seamanship</vt:lpstr>
      <vt:lpstr>Inland Seamanship</vt:lpstr>
      <vt:lpstr>Student Activity</vt:lpstr>
      <vt:lpstr>River Currents</vt:lpstr>
      <vt:lpstr>River Currents</vt:lpstr>
      <vt:lpstr>River Currents</vt:lpstr>
      <vt:lpstr>Maintaining Inland Waterways</vt:lpstr>
      <vt:lpstr>Maintaining Inland Waterways</vt:lpstr>
      <vt:lpstr>Dams</vt:lpstr>
      <vt:lpstr>Lowhead Dam</vt:lpstr>
      <vt:lpstr>High Dams</vt:lpstr>
      <vt:lpstr>Fishing Below Dams</vt:lpstr>
      <vt:lpstr>Locks</vt:lpstr>
      <vt:lpstr>Locks</vt:lpstr>
      <vt:lpstr>Lock Master</vt:lpstr>
      <vt:lpstr>Locking Through</vt:lpstr>
      <vt:lpstr>Student Activity</vt:lpstr>
      <vt:lpstr>Commercial Traffic</vt:lpstr>
      <vt:lpstr>Before You Go</vt:lpstr>
      <vt:lpstr>              Thank you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Inland Boating</dc:title>
  <dc:creator>USCG AUX DIV 091-18</dc:creator>
  <cp:lastModifiedBy>Paul DeVita</cp:lastModifiedBy>
  <cp:revision>14</cp:revision>
  <dcterms:created xsi:type="dcterms:W3CDTF">2014-03-29T23:20:54Z</dcterms:created>
  <dcterms:modified xsi:type="dcterms:W3CDTF">2014-10-18T00:28:11Z</dcterms:modified>
</cp:coreProperties>
</file>